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/>
    <p:restoredTop sz="89917"/>
  </p:normalViewPr>
  <p:slideViewPr>
    <p:cSldViewPr snapToGrid="0" snapToObjects="1">
      <p:cViewPr varScale="1">
        <p:scale>
          <a:sx n="113" d="100"/>
          <a:sy n="113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E867C-8B9F-2740-B60D-44D9455066A3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4EC64-B773-054B-AC28-EBB13C9F0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9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DNA compartmentalization levels: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DNA wrapped around histone octamers in complex w/ other proteins to form chromatin;</a:t>
            </a:r>
            <a:r>
              <a:rPr lang="en-US" baseline="0" dirty="0" smtClean="0"/>
              <a:t> shortens chromosomes ~7-fold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Most basic level of packaging, PTMs to histones alter chromatin state &amp; thus DNA accessibility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Beyond this level, we know of the higher-order structure, but it is largely poorly characterized (due to relatively recent discovery)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Identification of “topologically associated domains”, TADs, w/ median size of 880 kb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Elements w/in TADs interact more frequently with other elements in the TAD than w/ neighboring regions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Initial ID showed highly conserved—across human, mouse, and drosophila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Sub-TADs, domains w/in them that associate, still very poorly characterized and likely to be some of most interesting </a:t>
            </a:r>
            <a:r>
              <a:rPr lang="en-US" baseline="0" dirty="0" err="1" smtClean="0"/>
              <a:t>interaxns</a:t>
            </a:r>
            <a:r>
              <a:rPr lang="en-US" baseline="0" dirty="0" smtClean="0"/>
              <a:t> (scale greater than linear proximity, but less than a whole Mb). Putatively what varies more b/t tissues &amp; b/t species—larger order structures need to be more conserved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Have also </a:t>
            </a:r>
            <a:r>
              <a:rPr lang="en-US" baseline="0" dirty="0" err="1" smtClean="0"/>
              <a:t>ID’d</a:t>
            </a:r>
            <a:r>
              <a:rPr lang="en-US" baseline="0" dirty="0" smtClean="0"/>
              <a:t> two types of larger-scale chromosome compartments: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Open “A” compartments: more like </a:t>
            </a:r>
            <a:r>
              <a:rPr lang="en-US" baseline="0" dirty="0" err="1" smtClean="0"/>
              <a:t>euchromatin</a:t>
            </a:r>
            <a:r>
              <a:rPr lang="en-US" baseline="0" dirty="0" smtClean="0"/>
              <a:t>, high GC content, enriched for genes, </a:t>
            </a:r>
            <a:r>
              <a:rPr lang="en-US" baseline="0" dirty="0" err="1" smtClean="0"/>
              <a:t>txn</a:t>
            </a:r>
            <a:r>
              <a:rPr lang="en-US" baseline="0" dirty="0" smtClean="0"/>
              <a:t> activity, </a:t>
            </a:r>
            <a:r>
              <a:rPr lang="en-US" baseline="0" dirty="0" err="1" smtClean="0"/>
              <a:t>Dnase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hypersnesitivity</a:t>
            </a:r>
            <a:r>
              <a:rPr lang="en-US" baseline="0" dirty="0" smtClean="0"/>
              <a:t>, and histone marks assoc. w/ active/poised chromatin (H3K36me3 &amp; H3K27me3, respectively)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Closed “B” compartments: more like heterochromatin, high levels of silencing histone marks (e.g. H3K9me3)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Chromosome territories: where in the nucleus individual chromosomes tend to be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Ultimately, question really comes down to: which loci are coming into contact? Which enhancers and other CREs act on which promoters (or other elements)? To get at this, need to better characterize sub-TAD domains and structure—w/ tech of Hi-C!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976A1-8AD8-A643-97B6-6BFD4DA7A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93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Ones on top are cumulative starting from the bottom, ones on bottom are for discrete beta intervals</a:t>
            </a:r>
          </a:p>
          <a:p>
            <a:r>
              <a:rPr lang="en-US" dirty="0" smtClean="0"/>
              <a:t>-It does appear majority of extreme observations (&lt;=-7) are discovered exclusively in humans. The human discovered ones in the extreme negative end appear to be MUCH farther apart in distance than the chimp </a:t>
            </a:r>
            <a:r>
              <a:rPr lang="en-US" dirty="0" err="1" smtClean="0"/>
              <a:t>ortholog</a:t>
            </a:r>
            <a:r>
              <a:rPr lang="en-US" dirty="0" smtClean="0"/>
              <a:t>...(e.g. 46 million </a:t>
            </a:r>
            <a:r>
              <a:rPr lang="en-US" dirty="0" err="1" smtClean="0"/>
              <a:t>bp</a:t>
            </a:r>
            <a:r>
              <a:rPr lang="en-US" dirty="0" smtClean="0"/>
              <a:t> apart vs 175kb). They also ALL appear to be some nonsense on chr12 that is very close in humans and very far apart in chimps--chimps, chr12 21050000 &amp; 67675000, humans, chr12 21000000 &amp; 20850000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-Major structure of bottom charts sensical</a:t>
            </a:r>
          </a:p>
          <a:p>
            <a:r>
              <a:rPr lang="is-IS" dirty="0" smtClean="0"/>
              <a:t>-Looking here at QC, learned that when we have an order of magnitude difference b/t the distances in pairs across the species, develop a rule for big distance differences</a:t>
            </a:r>
          </a:p>
          <a:p>
            <a:r>
              <a:rPr lang="is-IS" dirty="0" smtClean="0"/>
              <a:t>-Make these</a:t>
            </a:r>
            <a:r>
              <a:rPr lang="is-IS" baseline="0" dirty="0" smtClean="0"/>
              <a:t> bottom plots again with numbers instead of proportions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plots show beta</a:t>
            </a:r>
            <a:r>
              <a:rPr lang="en-US" baseline="0" dirty="0" smtClean="0"/>
              <a:t> on the y axis and the mean of the Hi-C contact frequencies for the given species on the x axis</a:t>
            </a:r>
          </a:p>
          <a:p>
            <a:r>
              <a:rPr lang="en-US" baseline="0" dirty="0" smtClean="0"/>
              <a:t>Since the contact frequencies are already log2 ratios of </a:t>
            </a:r>
            <a:r>
              <a:rPr lang="en-US" baseline="0" dirty="0" err="1" smtClean="0"/>
              <a:t>obs</a:t>
            </a:r>
            <a:r>
              <a:rPr lang="en-US" baseline="0" dirty="0" smtClean="0"/>
              <a:t>/expected, this means the betas for species represent the log ratio of their difference—right?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-Some kind of statistical test for checking the groups against each other here, something like Fisher’s exact or something</a:t>
            </a:r>
          </a:p>
          <a:p>
            <a:r>
              <a:rPr lang="en-US" dirty="0" smtClean="0"/>
              <a:t>-Vast majority of things that are dropping out are due to parts of the region being deleted or split in the other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4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Hi-C is latest advancement in suite of chromosome conformation capture technologies—which do exactly what they sound like, capture the conformation of chromosomes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Earlier</a:t>
            </a:r>
            <a:r>
              <a:rPr lang="en-US" baseline="0" dirty="0" smtClean="0"/>
              <a:t> techniques (3C in 2002) allowed for assaying contact between two individual loci.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Advancement to 4C (-on-chip) then gave one locus’ contacts genome-wide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5C (carbon copy) allowed for detecting all interactions b/t loci within a certain region, typically no larger than 1 Mb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Now, with Hi-C, we can look at all DNA-DNA contacts genome-wide. (Name: sick of coming up w/ C words and/or high-throughput sequencing?)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Don’t want/need to go into tons of detail, but briefly: (follow figure)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Very dirty, noise </a:t>
            </a:r>
            <a:r>
              <a:rPr lang="en-US" baseline="0" dirty="0" err="1" smtClean="0"/>
              <a:t>exp’t</a:t>
            </a:r>
            <a:r>
              <a:rPr lang="en-US" baseline="0" dirty="0" smtClean="0"/>
              <a:t>. Lots of unwanted products can be created in this process: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i="1" baseline="0" dirty="0" smtClean="0"/>
              <a:t>Contiguous sequences re-ligating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i="1" baseline="0" dirty="0" smtClean="0"/>
              <a:t>Self-ligation of the same restriction fragment, </a:t>
            </a:r>
            <a:r>
              <a:rPr lang="en-US" i="1" baseline="0" dirty="0" err="1" smtClean="0"/>
              <a:t>circularisation</a:t>
            </a:r>
            <a:endParaRPr lang="en-US" i="1" baseline="0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i="1" baseline="0" dirty="0" smtClean="0"/>
              <a:t>And more!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This technique yields a highly complex library of chimeric di-tags (bottom), which you then PE sequence and map back to the genome in order to determine which loci are making contact!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976A1-8AD8-A643-97B6-6BFD4DA7A4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 far, I’ve collected Hi-C data on 4 </a:t>
            </a:r>
            <a:r>
              <a:rPr lang="en-US" baseline="0" dirty="0" err="1" smtClean="0"/>
              <a:t>hiPSCs</a:t>
            </a:r>
            <a:r>
              <a:rPr lang="en-US" baseline="0" dirty="0" smtClean="0"/>
              <a:t> and 4 </a:t>
            </a:r>
            <a:r>
              <a:rPr lang="en-US" baseline="0" dirty="0" err="1" smtClean="0"/>
              <a:t>ciPSCs</a:t>
            </a:r>
            <a:r>
              <a:rPr lang="en-US" baseline="0" dirty="0" smtClean="0"/>
              <a:t> that we have in lab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If you’ve ever heard me talk about this before you know that the iPSC tech is one of the most exciting parts to me: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Ability to work with both humans and chimps, allowing evolutionary inference into noncoding diffs b/t the two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Different tissues differentiated from the same individuals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Minimizes confounding genetic variation (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since that’s what “underlies the majority of identifiable regulatory differences in </a:t>
            </a:r>
            <a:r>
              <a:rPr lang="en-US" baseline="0" dirty="0" err="1" smtClean="0"/>
              <a:t>iPSCs</a:t>
            </a:r>
            <a:r>
              <a:rPr lang="en-US" baseline="0" dirty="0" smtClean="0"/>
              <a:t>”, Courtney and Nick paper [although that was actually about diffs in DNE methylation and gene expression vis a vis origin of iPSC vs genetic variation)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Allows for deeper understanding of the dynamics of development in regulating coordinated patterns of gene expression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976A1-8AD8-A643-97B6-6BFD4DA7A4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“significant Hi-C hits” is higher than expected contact frequency</a:t>
            </a:r>
            <a:r>
              <a:rPr lang="en-US" baseline="0" dirty="0" smtClean="0"/>
              <a:t> b/t the two bins</a:t>
            </a:r>
          </a:p>
          <a:p>
            <a:r>
              <a:rPr lang="en-US" baseline="0" dirty="0" smtClean="0"/>
              <a:t>	Expected is modeled w/ cumulative binomial </a:t>
            </a:r>
            <a:r>
              <a:rPr lang="en-US" baseline="0" dirty="0" err="1" smtClean="0"/>
              <a:t>dist’n</a:t>
            </a:r>
            <a:endParaRPr lang="en-US" baseline="0" dirty="0" smtClean="0"/>
          </a:p>
          <a:p>
            <a:r>
              <a:rPr lang="en-US" baseline="0" dirty="0" err="1" smtClean="0"/>
              <a:t>Liftover</a:t>
            </a:r>
            <a:r>
              <a:rPr lang="en-US" baseline="0" dirty="0" smtClean="0"/>
              <a:t> typically leaves me w/ about 60% of those hits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data represent about 738k</a:t>
            </a:r>
            <a:r>
              <a:rPr lang="en-US" baseline="0" dirty="0" smtClean="0"/>
              <a:t> significant Hi-C hits!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clustering</a:t>
            </a:r>
            <a:r>
              <a:rPr lang="en-US" baseline="0" dirty="0" smtClean="0"/>
              <a:t> of full data (~738k hits), not TSS only which I’m about to show (~184k hits)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1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QQplot</a:t>
            </a:r>
            <a:r>
              <a:rPr lang="en-US" dirty="0" smtClean="0"/>
              <a:t> here looks pretty shitty, the black is first 50% of </a:t>
            </a:r>
            <a:r>
              <a:rPr lang="en-US" dirty="0" err="1" smtClean="0"/>
              <a:t>dist’n</a:t>
            </a:r>
            <a:r>
              <a:rPr lang="en-US" dirty="0" smtClean="0"/>
              <a:t>, blue is next 25%...</a:t>
            </a:r>
          </a:p>
          <a:p>
            <a:r>
              <a:rPr lang="en-US" dirty="0" smtClean="0"/>
              <a:t>-Joyce offered I try running with batch as a random effect, this coming next</a:t>
            </a:r>
            <a:r>
              <a:rPr lang="en-US" dirty="0" smtClean="0"/>
              <a:t>!</a:t>
            </a:r>
          </a:p>
          <a:p>
            <a:r>
              <a:rPr lang="en-US" dirty="0" smtClean="0"/>
              <a:t>-Humans coded as 1 and chimps as 0 in linear model, so volcano plot means that differential</a:t>
            </a:r>
            <a:r>
              <a:rPr lang="en-US" baseline="0" dirty="0" smtClean="0"/>
              <a:t> contacts appear enriched for DECREASE in contact frequency of humans</a:t>
            </a:r>
          </a:p>
          <a:p>
            <a:r>
              <a:rPr lang="en-US" baseline="0" dirty="0" smtClean="0"/>
              <a:t>-Actual numbers for the significant betas in volcano plot</a:t>
            </a:r>
          </a:p>
          <a:p>
            <a:r>
              <a:rPr lang="en-US" baseline="0" dirty="0" smtClean="0"/>
              <a:t>-Observing a large proportion of negative betas in chimp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-Doing this on iPSC-specific </a:t>
            </a:r>
            <a:r>
              <a:rPr lang="en-US" dirty="0" err="1" smtClean="0"/>
              <a:t>eQTL</a:t>
            </a:r>
            <a:r>
              <a:rPr lang="en-US" dirty="0" smtClean="0"/>
              <a:t> from Nick’s work showed no serious difference with p-val~0.3,</a:t>
            </a:r>
            <a:r>
              <a:rPr lang="en-US" baseline="0" dirty="0" smtClean="0"/>
              <a:t> only had 280 or so </a:t>
            </a:r>
            <a:r>
              <a:rPr lang="en-US" baseline="0" dirty="0" err="1" smtClean="0"/>
              <a:t>eQTL</a:t>
            </a:r>
            <a:r>
              <a:rPr lang="en-US" baseline="0" dirty="0" smtClean="0"/>
              <a:t> to work with in first place so extremely small proportion of either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4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Humans coded as 1 and chimps as 0 here, so seeing</a:t>
            </a:r>
            <a:r>
              <a:rPr lang="en-US" baseline="0" dirty="0" smtClean="0"/>
              <a:t> many significant hits where there is a marked DECREASE in human contact frequency as compared to chimp (rather than the reverse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-Separating out linear models for different gene pairs by distance!</a:t>
            </a:r>
          </a:p>
          <a:p>
            <a:r>
              <a:rPr lang="en-US" baseline="0" dirty="0" smtClean="0"/>
              <a:t>-Try this at few different resolutions and see if patterns are maintained!</a:t>
            </a:r>
          </a:p>
          <a:p>
            <a:r>
              <a:rPr lang="en-US" baseline="0" dirty="0" smtClean="0"/>
              <a:t>-Concern right now that this is because of homer, things may be driven by how background is defined, etc.</a:t>
            </a:r>
          </a:p>
          <a:p>
            <a:r>
              <a:rPr lang="en-US" baseline="0" dirty="0" smtClean="0"/>
              <a:t>-WTF is up with the human proportion on the left side of the BETA plots?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-Volcano plot #s: Reds on left represent</a:t>
            </a:r>
          </a:p>
          <a:p>
            <a:r>
              <a:rPr lang="en-US" baseline="0" dirty="0" smtClean="0"/>
              <a:t>		Reds on right represent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4EC64-B773-054B-AC28-EBB13C9F0E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1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4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87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30DC-F507-7842-8E4D-E36757EE2BB9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27F76-E54E-8146-9C25-64CBB528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image" Target="../media/image40.tiff"/><Relationship Id="rId7" Type="http://schemas.openxmlformats.org/officeDocument/2006/relationships/image" Target="../media/image41.tiff"/><Relationship Id="rId8" Type="http://schemas.openxmlformats.org/officeDocument/2006/relationships/image" Target="../media/image42.tiff"/><Relationship Id="rId9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7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tiff"/><Relationship Id="rId1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Gilad Lab Meeting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Ittai Eres</a:t>
            </a:r>
          </a:p>
          <a:p>
            <a:r>
              <a:rPr lang="en-US" dirty="0" smtClean="0"/>
              <a:t>2 August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After Shuffling Species Group Identity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1" y="1247786"/>
            <a:ext cx="4298884" cy="3031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213" y="4143386"/>
            <a:ext cx="2987900" cy="2107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4" y="4143386"/>
            <a:ext cx="2685944" cy="1894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442" y="1630664"/>
            <a:ext cx="3250923" cy="2292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822" y="1733408"/>
            <a:ext cx="3086284" cy="2176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001" y="4093152"/>
            <a:ext cx="3130364" cy="22075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267" y="3923253"/>
            <a:ext cx="3310244" cy="23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8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597" y="370290"/>
            <a:ext cx="1557403" cy="10982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83243" y="37702"/>
            <a:ext cx="2335061" cy="45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Y=</a:t>
            </a:r>
            <a:r>
              <a:rPr lang="el-GR" sz="1400" b="1" dirty="0" smtClean="0"/>
              <a:t> </a:t>
            </a:r>
            <a:r>
              <a:rPr lang="el-GR" sz="1400" dirty="0" smtClean="0"/>
              <a:t>β</a:t>
            </a:r>
            <a:r>
              <a:rPr lang="en-US" sz="1400" baseline="-25000" dirty="0" smtClean="0"/>
              <a:t>0</a:t>
            </a:r>
            <a:r>
              <a:rPr lang="en-US" sz="1400" dirty="0" smtClean="0"/>
              <a:t> + </a:t>
            </a:r>
            <a:r>
              <a:rPr lang="el-GR" sz="1400" dirty="0" smtClean="0"/>
              <a:t>β</a:t>
            </a:r>
            <a:r>
              <a:rPr lang="en-US" sz="1400" baseline="-25000" dirty="0" err="1" smtClean="0"/>
              <a:t>sp</a:t>
            </a:r>
            <a:r>
              <a:rPr lang="en-US" sz="1400" dirty="0" err="1" smtClean="0"/>
              <a:t>s</a:t>
            </a:r>
            <a:r>
              <a:rPr lang="en-US" sz="1400" dirty="0" smtClean="0"/>
              <a:t> + </a:t>
            </a:r>
            <a:r>
              <a:rPr lang="el-GR" sz="1400" dirty="0" smtClean="0"/>
              <a:t>β</a:t>
            </a:r>
            <a:r>
              <a:rPr lang="en-US" sz="1400" baseline="-25000" dirty="0" err="1" smtClean="0"/>
              <a:t>sx</a:t>
            </a:r>
            <a:r>
              <a:rPr lang="en-US" sz="1400" dirty="0" err="1" smtClean="0"/>
              <a:t>x</a:t>
            </a:r>
            <a:r>
              <a:rPr lang="en-US" sz="1400" dirty="0" smtClean="0"/>
              <a:t> + </a:t>
            </a:r>
            <a:r>
              <a:rPr lang="el-GR" sz="1400" dirty="0" smtClean="0"/>
              <a:t>β</a:t>
            </a:r>
            <a:r>
              <a:rPr lang="en-US" sz="1400" baseline="-25000" dirty="0" err="1" smtClean="0"/>
              <a:t>btc</a:t>
            </a:r>
            <a:r>
              <a:rPr lang="en-US" sz="1400" dirty="0" err="1" smtClean="0"/>
              <a:t>b</a:t>
            </a:r>
            <a:r>
              <a:rPr lang="en-US" sz="1400" dirty="0" smtClean="0"/>
              <a:t> + </a:t>
            </a:r>
            <a:r>
              <a:rPr lang="el-GR" sz="1400" dirty="0" smtClean="0"/>
              <a:t>ε</a:t>
            </a:r>
            <a:r>
              <a:rPr lang="en-US" sz="1400" baseline="-25000" dirty="0" err="1" smtClean="0"/>
              <a:t>i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8" y="94060"/>
            <a:ext cx="4942422" cy="3485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38" y="3536603"/>
            <a:ext cx="4709786" cy="3321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035" y="370290"/>
            <a:ext cx="3743085" cy="2639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709" y="1690124"/>
            <a:ext cx="3576291" cy="25220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640" y="4359057"/>
            <a:ext cx="3326073" cy="2345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5577" y="3704190"/>
            <a:ext cx="3660132" cy="25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69817"/>
            <a:ext cx="4323807" cy="304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3378748"/>
            <a:ext cx="4323806" cy="30351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28" y="3378748"/>
            <a:ext cx="4603202" cy="3231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028" y="169817"/>
            <a:ext cx="4323808" cy="30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4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7" y="3489732"/>
            <a:ext cx="4522799" cy="3174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7" y="208762"/>
            <a:ext cx="4522799" cy="3189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45" y="3444012"/>
            <a:ext cx="4587931" cy="3220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45" y="162829"/>
            <a:ext cx="4587931" cy="3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69" y="3451269"/>
            <a:ext cx="4730567" cy="3320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069" y="130629"/>
            <a:ext cx="4730567" cy="3320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92" y="3451269"/>
            <a:ext cx="4853205" cy="3406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992" y="202873"/>
            <a:ext cx="4524729" cy="31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1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9" y="1345474"/>
            <a:ext cx="5229464" cy="3670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18" y="1319349"/>
            <a:ext cx="5266681" cy="36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0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941"/>
            <a:ext cx="10515600" cy="1325563"/>
          </a:xfrm>
        </p:spPr>
        <p:txBody>
          <a:bodyPr/>
          <a:lstStyle/>
          <a:p>
            <a:r>
              <a:rPr lang="en-US" dirty="0" err="1" smtClean="0"/>
              <a:t>Liftover</a:t>
            </a:r>
            <a:r>
              <a:rPr lang="en-US" dirty="0" smtClean="0"/>
              <a:t> Bin Dropouts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727"/>
            <a:ext cx="7797800" cy="547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392" y="2090057"/>
            <a:ext cx="4317608" cy="30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The 3D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2" y="2448461"/>
            <a:ext cx="5233181" cy="4351338"/>
          </a:xfrm>
        </p:spPr>
        <p:txBody>
          <a:bodyPr/>
          <a:lstStyle/>
          <a:p>
            <a:r>
              <a:rPr lang="en-US" dirty="0" smtClean="0"/>
              <a:t>~2 meters of DNA packed into each micrometer-scale nucleus</a:t>
            </a:r>
          </a:p>
          <a:p>
            <a:r>
              <a:rPr lang="en-US" dirty="0" smtClean="0"/>
              <a:t>Folding brings linearly distant loci into proximity</a:t>
            </a:r>
          </a:p>
          <a:p>
            <a:r>
              <a:rPr lang="en-US" dirty="0" smtClean="0"/>
              <a:t>Many different levels at which DNA is compartmentalized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3" y="1282712"/>
            <a:ext cx="6075043" cy="5437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9625" y="6553578"/>
            <a:ext cx="1868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Fraser et al. 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64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165"/>
            <a:ext cx="10515600" cy="1325563"/>
          </a:xfrm>
        </p:spPr>
        <p:txBody>
          <a:bodyPr/>
          <a:lstStyle/>
          <a:p>
            <a:r>
              <a:rPr lang="en-US" dirty="0" smtClean="0"/>
              <a:t>Hi-C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9750" y="4721247"/>
            <a:ext cx="5150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Rao et al. 2014</a:t>
            </a:r>
            <a:endParaRPr lang="en-US" sz="1000" dirty="0"/>
          </a:p>
        </p:txBody>
      </p:sp>
      <p:pic>
        <p:nvPicPr>
          <p:cNvPr id="6" name="Picture 2" descr="Image result for in situ hi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93" y="1248790"/>
            <a:ext cx="9102330" cy="343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58417" y="4839848"/>
            <a:ext cx="3250990" cy="1831265"/>
            <a:chOff x="4178300" y="4254799"/>
            <a:chExt cx="3738457" cy="210142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178300" y="5016640"/>
              <a:ext cx="17653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943600" y="5016640"/>
              <a:ext cx="17653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943600" y="4876940"/>
              <a:ext cx="0" cy="279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41763" y="4401246"/>
              <a:ext cx="10178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G</a:t>
              </a:r>
              <a:r>
                <a:rPr lang="en-US" sz="1200" dirty="0" smtClean="0">
                  <a:solidFill>
                    <a:srgbClr val="FF0000"/>
                  </a:solidFill>
                </a:rPr>
                <a:t>A</a:t>
              </a:r>
              <a:r>
                <a:rPr lang="en-US" sz="1200" dirty="0" smtClean="0"/>
                <a:t>TCG</a:t>
              </a:r>
              <a:r>
                <a:rPr lang="en-US" sz="1200" dirty="0" smtClean="0">
                  <a:solidFill>
                    <a:srgbClr val="FF0000"/>
                  </a:solidFill>
                </a:rPr>
                <a:t>A</a:t>
              </a:r>
              <a:r>
                <a:rPr lang="en-US" sz="1200" dirty="0" smtClean="0"/>
                <a:t>TC</a:t>
              </a:r>
              <a:endParaRPr lang="en-US" sz="12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5549900" y="4644114"/>
              <a:ext cx="368300" cy="2328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965257" y="4644114"/>
              <a:ext cx="359343" cy="2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64968" y="5539701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Ligation junction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5975133" y="5215077"/>
              <a:ext cx="179670" cy="3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178300" y="4760398"/>
              <a:ext cx="7874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85000" y="4760398"/>
              <a:ext cx="7239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79391" y="6216523"/>
              <a:ext cx="748659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91135" y="6216523"/>
              <a:ext cx="3127336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05602" y="6076823"/>
              <a:ext cx="0" cy="279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179391" y="5983216"/>
              <a:ext cx="7874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904427" y="5983216"/>
              <a:ext cx="7239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5666291" y="4255552"/>
              <a:ext cx="66937" cy="208469"/>
              <a:chOff x="4624891" y="3747412"/>
              <a:chExt cx="66937" cy="208469"/>
            </a:xfrm>
            <a:solidFill>
              <a:srgbClr val="7030A0"/>
            </a:solidFill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4660900" y="3798026"/>
                <a:ext cx="0" cy="157855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4624891" y="3747412"/>
                <a:ext cx="66937" cy="74377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080503" y="4254799"/>
              <a:ext cx="66937" cy="208469"/>
              <a:chOff x="4624891" y="3747412"/>
              <a:chExt cx="66937" cy="208469"/>
            </a:xfrm>
            <a:solidFill>
              <a:srgbClr val="7030A0"/>
            </a:solidFill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4660900" y="3798026"/>
                <a:ext cx="0" cy="157855"/>
              </a:xfrm>
              <a:prstGeom prst="lin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4624891" y="3747412"/>
                <a:ext cx="66937" cy="74377"/>
              </a:xfrm>
              <a:prstGeom prst="ellipse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91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536"/>
          <a:stretch/>
        </p:blipFill>
        <p:spPr>
          <a:xfrm>
            <a:off x="3097056" y="1839703"/>
            <a:ext cx="8937781" cy="4240041"/>
          </a:xfrm>
          <a:prstGeom prst="rect">
            <a:avLst/>
          </a:prstGeom>
        </p:spPr>
      </p:pic>
      <p:pic>
        <p:nvPicPr>
          <p:cNvPr id="6" name="Picture 21" descr="https://lh4.googleusercontent.com/qJ5j7ZbjKKA1-adybHzjrh9VSNJ-_lrt_prT1az6-AUtDUfMo2kgeL8EKE3ylGYnzbvJPIyWQohWi8W40u8sf_NYqskF68EaMFHAvs4t1gJrBCGObUBPrKz6JEPu5j5RMegiPZMu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12" y="1687741"/>
            <a:ext cx="1490601" cy="1906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" descr="https://lh6.googleusercontent.com/bDMwwatorVYJy7OAUXeu0Nh5TSUVQATcGH4xEnp8mLAZFYZ5WWDOxZKAOPLu8IvjowjO8jBi7U58zdGwaj_LSI4RN0JoY_Q1loH1m6Q_WF2uG6xfsYN4SGY_QnRBR8c33Y4zm8EY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70" y="1690688"/>
            <a:ext cx="1362074" cy="19034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09577" y="6552279"/>
            <a:ext cx="51507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Sigma-Aldrich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6226162" y="2208150"/>
            <a:ext cx="709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✓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89" y="3775057"/>
            <a:ext cx="180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x4, sex-balanced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41421" y="3797511"/>
            <a:ext cx="180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x4, sex-balanced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 </a:t>
            </a:r>
            <a:r>
              <a:rPr lang="en-US" dirty="0" err="1" smtClean="0"/>
              <a:t>fastq</a:t>
            </a:r>
            <a:r>
              <a:rPr lang="en-US" dirty="0" smtClean="0"/>
              <a:t> files through </a:t>
            </a:r>
            <a:r>
              <a:rPr lang="en-US" dirty="0" err="1" smtClean="0"/>
              <a:t>HiCUP</a:t>
            </a:r>
            <a:r>
              <a:rPr lang="en-US" dirty="0" smtClean="0"/>
              <a:t> (mapping, filtering, preprocessing)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HiCUP</a:t>
            </a:r>
            <a:r>
              <a:rPr lang="en-US" dirty="0" smtClean="0"/>
              <a:t> summary files to create HOMER tag directories @ 25kb</a:t>
            </a:r>
          </a:p>
          <a:p>
            <a:r>
              <a:rPr lang="en-US" dirty="0" smtClean="0"/>
              <a:t>Obtain list of significant Hi-C hits for each individual w/ HOMER</a:t>
            </a:r>
          </a:p>
          <a:p>
            <a:r>
              <a:rPr lang="en-US" dirty="0" smtClean="0"/>
              <a:t>Run significant hits through </a:t>
            </a:r>
            <a:r>
              <a:rPr lang="en-US" dirty="0" err="1" smtClean="0"/>
              <a:t>liftover</a:t>
            </a:r>
            <a:r>
              <a:rPr lang="en-US" dirty="0" smtClean="0"/>
              <a:t> for reciprocal best hits</a:t>
            </a:r>
          </a:p>
          <a:p>
            <a:r>
              <a:rPr lang="en-US" dirty="0" smtClean="0"/>
              <a:t>Concatenate all significant hits together</a:t>
            </a:r>
          </a:p>
          <a:p>
            <a:r>
              <a:rPr lang="en-US" dirty="0" smtClean="0"/>
              <a:t>Overlap </a:t>
            </a:r>
            <a:r>
              <a:rPr lang="en-US" dirty="0" err="1" smtClean="0"/>
              <a:t>ortho</a:t>
            </a:r>
            <a:r>
              <a:rPr lang="en-US" dirty="0" smtClean="0"/>
              <a:t>. data on significant hits (TSS, TFBS, GWAS, </a:t>
            </a:r>
            <a:r>
              <a:rPr lang="en-US" dirty="0" err="1" smtClean="0"/>
              <a:t>eQTL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Extract all individuals’ homer-normalized contact frequencies for significant hits</a:t>
            </a:r>
          </a:p>
          <a:p>
            <a:r>
              <a:rPr lang="en-US" dirty="0" smtClean="0"/>
              <a:t>Pairwise cyclic loess norm. the data; linear modeling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16661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and initial QC of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43" y="1820367"/>
            <a:ext cx="4631257" cy="3763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6585"/>
            <a:ext cx="3698840" cy="3006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52" y="2266583"/>
            <a:ext cx="3698843" cy="3006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6270" y="5399540"/>
            <a:ext cx="655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Human </a:t>
            </a:r>
            <a:r>
              <a:rPr lang="en-US" dirty="0" err="1" smtClean="0"/>
              <a:t>dist’ns</a:t>
            </a:r>
            <a:r>
              <a:rPr lang="en-US" dirty="0" smtClean="0"/>
              <a:t>			     Chimp </a:t>
            </a:r>
            <a:r>
              <a:rPr lang="en-US" dirty="0" err="1" smtClean="0"/>
              <a:t>dist’ns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and PCA of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8" y="1690688"/>
            <a:ext cx="5021166" cy="408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24" y="1845335"/>
            <a:ext cx="4830879" cy="3926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753" y="4423690"/>
            <a:ext cx="2995323" cy="24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926" y="3698275"/>
            <a:ext cx="3737365" cy="3037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486"/>
            <a:ext cx="10515600" cy="1325563"/>
          </a:xfrm>
        </p:spPr>
        <p:txBody>
          <a:bodyPr/>
          <a:lstStyle/>
          <a:p>
            <a:r>
              <a:rPr lang="en-US" dirty="0" smtClean="0"/>
              <a:t>Linear Modeling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926" y="170647"/>
            <a:ext cx="4470070" cy="59694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Y=</a:t>
            </a:r>
            <a:r>
              <a:rPr lang="el-GR" b="1" dirty="0"/>
              <a:t>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 + </a:t>
            </a:r>
            <a:r>
              <a:rPr lang="el-GR" dirty="0" smtClean="0"/>
              <a:t>β</a:t>
            </a:r>
            <a:r>
              <a:rPr lang="en-US" baseline="-25000" dirty="0" err="1" smtClean="0"/>
              <a:t>sp</a:t>
            </a:r>
            <a:r>
              <a:rPr lang="en-US" dirty="0" err="1" smtClean="0"/>
              <a:t>s</a:t>
            </a:r>
            <a:r>
              <a:rPr lang="en-US" dirty="0" smtClean="0"/>
              <a:t> + </a:t>
            </a:r>
            <a:r>
              <a:rPr lang="el-GR" dirty="0" smtClean="0"/>
              <a:t>β</a:t>
            </a:r>
            <a:r>
              <a:rPr lang="en-US" baseline="-25000" dirty="0" err="1" smtClean="0"/>
              <a:t>sx</a:t>
            </a:r>
            <a:r>
              <a:rPr lang="en-US" dirty="0" err="1"/>
              <a:t>x</a:t>
            </a:r>
            <a:r>
              <a:rPr lang="en-US" dirty="0" smtClean="0"/>
              <a:t> + </a:t>
            </a:r>
            <a:r>
              <a:rPr lang="el-GR" dirty="0" smtClean="0"/>
              <a:t>β</a:t>
            </a:r>
            <a:r>
              <a:rPr lang="en-US" baseline="-25000" dirty="0" err="1" smtClean="0"/>
              <a:t>btc</a:t>
            </a:r>
            <a:r>
              <a:rPr lang="en-US" dirty="0" err="1" smtClean="0"/>
              <a:t>b</a:t>
            </a:r>
            <a:r>
              <a:rPr lang="en-US" dirty="0" smtClean="0"/>
              <a:t> + </a:t>
            </a:r>
            <a:r>
              <a:rPr lang="el-GR" dirty="0" smtClean="0"/>
              <a:t>ε</a:t>
            </a:r>
            <a:r>
              <a:rPr lang="en-US" baseline="-25000" dirty="0" err="1" smtClean="0"/>
              <a:t>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824" y="946540"/>
            <a:ext cx="3626976" cy="2947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733" y="1253565"/>
            <a:ext cx="3249193" cy="2640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12725"/>
            <a:ext cx="1821659" cy="1480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565" y="1690688"/>
            <a:ext cx="1848775" cy="1502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60" y="4116711"/>
            <a:ext cx="2899699" cy="2356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5" y="3458147"/>
            <a:ext cx="1970455" cy="1601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0531" y="3517015"/>
            <a:ext cx="1825584" cy="1483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35" y="5074603"/>
            <a:ext cx="1852686" cy="15056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7440" y="5059542"/>
            <a:ext cx="1889751" cy="15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236" y="6356692"/>
            <a:ext cx="2732314" cy="25117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Difference in Proportions p-</a:t>
            </a:r>
            <a:r>
              <a:rPr lang="en-US" dirty="0" err="1" smtClean="0"/>
              <a:t>val</a:t>
            </a:r>
            <a:r>
              <a:rPr lang="en-US" dirty="0" smtClean="0"/>
              <a:t>=1.675 x 10</a:t>
            </a:r>
            <a:r>
              <a:rPr lang="en-US" baseline="30000" dirty="0" smtClean="0"/>
              <a:t>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" y="1347849"/>
            <a:ext cx="2937037" cy="2386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393" y="1347849"/>
            <a:ext cx="2937036" cy="2386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796" y="83127"/>
            <a:ext cx="2536320" cy="2061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116" y="70885"/>
            <a:ext cx="2566446" cy="208576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504174" y="2325297"/>
            <a:ext cx="2969862" cy="216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Difference in Proportions p-</a:t>
            </a:r>
            <a:r>
              <a:rPr lang="en-US" dirty="0" err="1" smtClean="0"/>
              <a:t>val</a:t>
            </a:r>
            <a:r>
              <a:rPr lang="en-US" dirty="0" smtClean="0"/>
              <a:t>=0.9246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1" y="4117985"/>
            <a:ext cx="2595496" cy="21093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147" y="4059640"/>
            <a:ext cx="2739077" cy="222605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20244" y="3632263"/>
            <a:ext cx="2732314" cy="251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Difference in Proportions p-</a:t>
            </a:r>
            <a:r>
              <a:rPr lang="en-US" dirty="0" err="1" smtClean="0"/>
              <a:t>val</a:t>
            </a:r>
            <a:r>
              <a:rPr lang="en-US" dirty="0" smtClean="0"/>
              <a:t>=1.977 x 10</a:t>
            </a:r>
            <a:r>
              <a:rPr lang="en-US" baseline="30000" dirty="0" smtClean="0"/>
              <a:t>-6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957163"/>
            <a:ext cx="2805273" cy="2279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8470" y="2957163"/>
            <a:ext cx="2805273" cy="227985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902687" y="5075105"/>
            <a:ext cx="2732314" cy="251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Difference in Proportions p-</a:t>
            </a:r>
            <a:r>
              <a:rPr lang="en-US" dirty="0" err="1" smtClean="0"/>
              <a:t>val</a:t>
            </a:r>
            <a:r>
              <a:rPr lang="en-US" dirty="0" smtClean="0"/>
              <a:t>=2.2 x 10</a:t>
            </a:r>
            <a:r>
              <a:rPr lang="en-US" baseline="30000" dirty="0" smtClean="0"/>
              <a:t>-16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502797" y="5416588"/>
            <a:ext cx="6250946" cy="1191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/>
              <a:t>Significant hits appear to show:</a:t>
            </a:r>
          </a:p>
          <a:p>
            <a:r>
              <a:rPr lang="en-US" sz="1600" dirty="0" smtClean="0"/>
              <a:t>Enrichment for TSS</a:t>
            </a:r>
          </a:p>
          <a:p>
            <a:r>
              <a:rPr lang="en-US" sz="1600" dirty="0" smtClean="0"/>
              <a:t>Enrichment for TFBS as assayed by TF-chip at Encode</a:t>
            </a:r>
          </a:p>
          <a:p>
            <a:r>
              <a:rPr lang="en-US" sz="1600" dirty="0" smtClean="0"/>
              <a:t>Depletion for highly conserved TFBS across species (human/mouse/rat alignment)</a:t>
            </a:r>
          </a:p>
          <a:p>
            <a:r>
              <a:rPr lang="en-US" sz="1600" dirty="0" smtClean="0"/>
              <a:t>Nothing for </a:t>
            </a:r>
            <a:r>
              <a:rPr lang="en-US" sz="1600" dirty="0" err="1" smtClean="0"/>
              <a:t>eQTLs</a:t>
            </a:r>
            <a:r>
              <a:rPr lang="en-US" sz="1600" dirty="0" smtClean="0"/>
              <a:t> identified by Nick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00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15367</TotalTime>
  <Words>1412</Words>
  <Application>Microsoft Macintosh PowerPoint</Application>
  <PresentationFormat>Widescreen</PresentationFormat>
  <Paragraphs>114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Gilad Lab Meeting</vt:lpstr>
      <vt:lpstr>Background: The 3D Genome</vt:lpstr>
      <vt:lpstr>Hi-C</vt:lpstr>
      <vt:lpstr>Data Collection</vt:lpstr>
      <vt:lpstr>General Pipeline</vt:lpstr>
      <vt:lpstr>Distributions and initial QC of Data</vt:lpstr>
      <vt:lpstr>Clustering and PCA of Data</vt:lpstr>
      <vt:lpstr>Linear Modeling Results</vt:lpstr>
      <vt:lpstr>Enrichment Analyses</vt:lpstr>
      <vt:lpstr>QC After Shuffling Species Group Identity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Liftover Bin Dropouts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Gilad Lab Meeting</dc:title>
  <dc:creator>Ittai Eres</dc:creator>
  <cp:lastModifiedBy>Ittai Eres</cp:lastModifiedBy>
  <cp:revision>47</cp:revision>
  <dcterms:created xsi:type="dcterms:W3CDTF">2017-08-02T15:25:17Z</dcterms:created>
  <dcterms:modified xsi:type="dcterms:W3CDTF">2017-08-21T22:07:53Z</dcterms:modified>
</cp:coreProperties>
</file>